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404" r:id="rId2"/>
    <p:sldId id="406" r:id="rId3"/>
    <p:sldId id="409" r:id="rId4"/>
    <p:sldId id="356" r:id="rId5"/>
    <p:sldId id="420" r:id="rId6"/>
    <p:sldId id="411" r:id="rId7"/>
    <p:sldId id="412" r:id="rId8"/>
    <p:sldId id="413" r:id="rId9"/>
    <p:sldId id="415" r:id="rId10"/>
    <p:sldId id="357" r:id="rId11"/>
    <p:sldId id="407" r:id="rId12"/>
    <p:sldId id="358" r:id="rId13"/>
    <p:sldId id="359" r:id="rId14"/>
    <p:sldId id="361" r:id="rId15"/>
    <p:sldId id="362" r:id="rId16"/>
    <p:sldId id="363" r:id="rId17"/>
    <p:sldId id="364" r:id="rId18"/>
    <p:sldId id="365" r:id="rId19"/>
    <p:sldId id="355" r:id="rId20"/>
    <p:sldId id="367" r:id="rId21"/>
    <p:sldId id="369" r:id="rId22"/>
    <p:sldId id="368" r:id="rId23"/>
    <p:sldId id="418" r:id="rId24"/>
    <p:sldId id="371" r:id="rId25"/>
    <p:sldId id="372" r:id="rId26"/>
    <p:sldId id="374" r:id="rId27"/>
    <p:sldId id="375" r:id="rId28"/>
    <p:sldId id="373" r:id="rId29"/>
    <p:sldId id="421" r:id="rId30"/>
    <p:sldId id="376" r:id="rId31"/>
    <p:sldId id="377" r:id="rId32"/>
    <p:sldId id="378" r:id="rId33"/>
    <p:sldId id="379" r:id="rId34"/>
    <p:sldId id="419" r:id="rId35"/>
    <p:sldId id="380" r:id="rId36"/>
    <p:sldId id="417" r:id="rId37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7251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16/08/62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5690" tIns="47845" rIns="95690" bIns="47845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6429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16/08/62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II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Assembly Language Syntax and Program Data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040559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000"/>
              </a:spcAft>
              <a:buNone/>
            </a:pPr>
            <a:r>
              <a:rPr lang="en-US" sz="3800" b="1" dirty="0"/>
              <a:t>			</a:t>
            </a:r>
            <a:r>
              <a:rPr lang="en-US" sz="4600" b="1" dirty="0"/>
              <a:t>Number		Type</a:t>
            </a:r>
          </a:p>
          <a:p>
            <a:pPr marL="514350" indent="-514350">
              <a:buNone/>
            </a:pPr>
            <a:r>
              <a:rPr lang="en-US" sz="4600" dirty="0"/>
              <a:t>			11011		Decimal</a:t>
            </a:r>
          </a:p>
          <a:p>
            <a:pPr marL="514350" indent="-514350">
              <a:buNone/>
            </a:pPr>
            <a:r>
              <a:rPr lang="en-US" sz="4600" dirty="0"/>
              <a:t>			11011</a:t>
            </a:r>
            <a:r>
              <a:rPr lang="en-US" sz="4600" b="1" dirty="0"/>
              <a:t>B</a:t>
            </a:r>
            <a:r>
              <a:rPr lang="en-US" sz="4600" dirty="0"/>
              <a:t>		</a:t>
            </a:r>
            <a:r>
              <a:rPr lang="en-US" sz="4600" b="1" dirty="0"/>
              <a:t>B</a:t>
            </a:r>
            <a:r>
              <a:rPr lang="en-US" sz="4600" dirty="0"/>
              <a:t>inary</a:t>
            </a:r>
          </a:p>
          <a:p>
            <a:pPr marL="514350" indent="-514350">
              <a:buNone/>
            </a:pPr>
            <a:r>
              <a:rPr lang="en-US" sz="4600" dirty="0"/>
              <a:t>			64223		Decimal</a:t>
            </a:r>
          </a:p>
          <a:p>
            <a:pPr>
              <a:buNone/>
            </a:pPr>
            <a:r>
              <a:rPr lang="en-US" sz="4600" dirty="0"/>
              <a:t>			-21843</a:t>
            </a:r>
            <a:r>
              <a:rPr lang="en-US" sz="4600" b="1" dirty="0"/>
              <a:t>D</a:t>
            </a:r>
            <a:r>
              <a:rPr lang="en-US" sz="4600" dirty="0"/>
              <a:t>		</a:t>
            </a:r>
            <a:r>
              <a:rPr lang="en-US" sz="4600" b="1" dirty="0"/>
              <a:t>D</a:t>
            </a:r>
            <a:r>
              <a:rPr lang="en-US" sz="4600" dirty="0"/>
              <a:t>ecimal</a:t>
            </a:r>
          </a:p>
          <a:p>
            <a:pPr>
              <a:buNone/>
            </a:pPr>
            <a:r>
              <a:rPr lang="en-US" sz="4600" dirty="0"/>
              <a:t>			1,234		Illegal</a:t>
            </a:r>
          </a:p>
          <a:p>
            <a:pPr>
              <a:buNone/>
            </a:pPr>
            <a:r>
              <a:rPr lang="en-US" sz="4600" dirty="0"/>
              <a:t>			1B4D</a:t>
            </a:r>
            <a:r>
              <a:rPr lang="en-US" sz="4600" b="1" dirty="0"/>
              <a:t>H</a:t>
            </a:r>
            <a:r>
              <a:rPr lang="en-US" sz="4600" dirty="0"/>
              <a:t>		</a:t>
            </a:r>
            <a:r>
              <a:rPr lang="en-US" sz="4600" b="1" dirty="0"/>
              <a:t>H</a:t>
            </a:r>
            <a:r>
              <a:rPr lang="en-US" sz="4600" dirty="0"/>
              <a:t>ex</a:t>
            </a:r>
          </a:p>
          <a:p>
            <a:pPr>
              <a:buNone/>
            </a:pPr>
            <a:r>
              <a:rPr lang="en-US" sz="4600" dirty="0"/>
              <a:t>			1B4D			Illegal Hex Number</a:t>
            </a:r>
          </a:p>
          <a:p>
            <a:pPr>
              <a:buNone/>
            </a:pPr>
            <a:r>
              <a:rPr lang="en-US" sz="4600" dirty="0"/>
              <a:t>			FFFFH		Illegal Hex Number</a:t>
            </a:r>
          </a:p>
          <a:p>
            <a:pPr>
              <a:buNone/>
            </a:pPr>
            <a:r>
              <a:rPr lang="en-US" sz="4600" dirty="0"/>
              <a:t>			</a:t>
            </a:r>
            <a:r>
              <a:rPr lang="en-US" sz="4600" b="1" dirty="0"/>
              <a:t>0</a:t>
            </a:r>
            <a:r>
              <a:rPr lang="en-US" sz="4600" dirty="0"/>
              <a:t>FFFF</a:t>
            </a:r>
            <a:r>
              <a:rPr lang="en-US" sz="4600" b="1" dirty="0"/>
              <a:t>H</a:t>
            </a:r>
            <a:r>
              <a:rPr lang="en-US" sz="4600" dirty="0"/>
              <a:t>		</a:t>
            </a:r>
            <a:r>
              <a:rPr lang="en-US" sz="4600" b="1" dirty="0"/>
              <a:t>H</a:t>
            </a:r>
            <a:r>
              <a:rPr lang="en-US" sz="4600" dirty="0"/>
              <a:t>ex</a:t>
            </a:r>
            <a:endParaRPr lang="th-TH" sz="46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57864-B18F-4CB8-8B79-7B727DFE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A69ED-5B8F-4C90-8624-65E9C72DF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Characters and strings must be enclosed in single or double quotes.</a:t>
            </a:r>
          </a:p>
          <a:p>
            <a:r>
              <a:rPr lang="en-US" dirty="0"/>
              <a:t>"A" or 'hello'</a:t>
            </a:r>
          </a:p>
          <a:p>
            <a:r>
              <a:rPr lang="en-US" dirty="0"/>
              <a:t>Characters are translated into their ASCII codes by the assembler, so there is no difference between using "A" and 41h in a program.</a:t>
            </a:r>
          </a:p>
          <a:p>
            <a:r>
              <a:rPr lang="en-US" dirty="0"/>
              <a:t>"A" =  41h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09267-8327-42BE-A3C9-33FE95227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11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4B824055-833B-4F52-9D34-DFF968E4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316337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542492"/>
            <a:ext cx="8229600" cy="3773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Data-defining Pseudo-op	Stands for</a:t>
            </a:r>
          </a:p>
          <a:p>
            <a:pPr>
              <a:buNone/>
            </a:pPr>
            <a:r>
              <a:rPr lang="en-US" dirty="0"/>
              <a:t>			DB			</a:t>
            </a:r>
            <a:r>
              <a:rPr lang="en-US" b="1" dirty="0"/>
              <a:t>D</a:t>
            </a:r>
            <a:r>
              <a:rPr lang="en-US" dirty="0"/>
              <a:t>efine </a:t>
            </a:r>
            <a:r>
              <a:rPr lang="en-US" b="1" dirty="0"/>
              <a:t>B</a:t>
            </a:r>
            <a:r>
              <a:rPr lang="en-US" dirty="0"/>
              <a:t>yte</a:t>
            </a:r>
          </a:p>
          <a:p>
            <a:pPr>
              <a:buNone/>
            </a:pPr>
            <a:r>
              <a:rPr lang="en-US" dirty="0"/>
              <a:t>			DW			</a:t>
            </a:r>
            <a:r>
              <a:rPr lang="en-US" b="1" dirty="0"/>
              <a:t>D</a:t>
            </a:r>
            <a:r>
              <a:rPr lang="en-US" dirty="0"/>
              <a:t>efine </a:t>
            </a:r>
            <a:r>
              <a:rPr lang="en-US" b="1" dirty="0"/>
              <a:t>W</a:t>
            </a:r>
            <a:r>
              <a:rPr lang="en-US" dirty="0"/>
              <a:t>ord</a:t>
            </a:r>
          </a:p>
          <a:p>
            <a:pPr>
              <a:buNone/>
            </a:pPr>
            <a:r>
              <a:rPr lang="en-US" dirty="0"/>
              <a:t>			DD			</a:t>
            </a:r>
            <a:r>
              <a:rPr lang="en-US" b="1" dirty="0"/>
              <a:t>D</a:t>
            </a:r>
            <a:r>
              <a:rPr lang="en-US" dirty="0"/>
              <a:t>efine </a:t>
            </a:r>
            <a:r>
              <a:rPr lang="en-US" b="1" dirty="0"/>
              <a:t>D</a:t>
            </a:r>
            <a:r>
              <a:rPr lang="en-US" dirty="0"/>
              <a:t>oubleword</a:t>
            </a:r>
          </a:p>
          <a:p>
            <a:pPr>
              <a:buNone/>
            </a:pPr>
            <a:r>
              <a:rPr lang="en-US" dirty="0"/>
              <a:t>			DQ			</a:t>
            </a:r>
            <a:r>
              <a:rPr lang="en-US" b="1" dirty="0"/>
              <a:t>D</a:t>
            </a:r>
            <a:r>
              <a:rPr lang="en-US" dirty="0"/>
              <a:t>efine </a:t>
            </a:r>
            <a:r>
              <a:rPr lang="en-US" b="1" dirty="0"/>
              <a:t>Q</a:t>
            </a:r>
            <a:r>
              <a:rPr lang="en-US" dirty="0"/>
              <a:t>uadword</a:t>
            </a:r>
          </a:p>
          <a:p>
            <a:pPr>
              <a:buNone/>
            </a:pPr>
            <a:r>
              <a:rPr lang="en-US" dirty="0"/>
              <a:t>			DT			</a:t>
            </a:r>
            <a:r>
              <a:rPr lang="en-US" b="1" dirty="0"/>
              <a:t>D</a:t>
            </a:r>
            <a:r>
              <a:rPr lang="en-US" dirty="0"/>
              <a:t>efine </a:t>
            </a:r>
            <a:r>
              <a:rPr lang="en-US" b="1" dirty="0" err="1"/>
              <a:t>T</a:t>
            </a:r>
            <a:r>
              <a:rPr lang="en-US" dirty="0" err="1"/>
              <a:t>enbytes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Byte Variables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name	DB		</a:t>
            </a:r>
            <a:r>
              <a:rPr lang="en-US" b="1" dirty="0" err="1"/>
              <a:t>initial_value</a:t>
            </a:r>
            <a:endParaRPr lang="en-US" b="1" dirty="0"/>
          </a:p>
          <a:p>
            <a:r>
              <a:rPr lang="en-US" dirty="0"/>
              <a:t>ALPHA	DB		4</a:t>
            </a:r>
          </a:p>
          <a:p>
            <a:r>
              <a:rPr lang="en-US" dirty="0"/>
              <a:t>BYT	DB		?</a:t>
            </a:r>
          </a:p>
          <a:p>
            <a:r>
              <a:rPr lang="en-US" dirty="0"/>
              <a:t>[-128, 127] for signed interpretation</a:t>
            </a:r>
          </a:p>
          <a:p>
            <a:r>
              <a:rPr lang="en-US" dirty="0"/>
              <a:t>[0, 255] for unsigned interpretation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Variables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name	DW		</a:t>
            </a:r>
            <a:r>
              <a:rPr lang="en-US" b="1" dirty="0" err="1"/>
              <a:t>initial_value</a:t>
            </a:r>
            <a:endParaRPr lang="en-US" b="1" dirty="0"/>
          </a:p>
          <a:p>
            <a:r>
              <a:rPr lang="en-US" dirty="0"/>
              <a:t>WRD	DW		-2</a:t>
            </a:r>
          </a:p>
          <a:p>
            <a:r>
              <a:rPr lang="en-US" dirty="0"/>
              <a:t>[-32768, 32767] for signed interpretation</a:t>
            </a:r>
          </a:p>
          <a:p>
            <a:r>
              <a:rPr lang="en-US" dirty="0"/>
              <a:t>[0, 65535] for unsigned interpretation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B_ARRAY	DB		10H, 20H, 30H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	Symbol		Address	Contents</a:t>
            </a:r>
          </a:p>
          <a:p>
            <a:pPr>
              <a:buNone/>
            </a:pPr>
            <a:r>
              <a:rPr lang="en-US" dirty="0"/>
              <a:t>	B_ARRAY	0200h	10h</a:t>
            </a:r>
          </a:p>
          <a:p>
            <a:pPr>
              <a:buNone/>
            </a:pPr>
            <a:r>
              <a:rPr lang="en-US" dirty="0"/>
              <a:t>	B_ARRAY+1	0201h	20h</a:t>
            </a:r>
          </a:p>
          <a:p>
            <a:pPr>
              <a:buNone/>
            </a:pPr>
            <a:r>
              <a:rPr lang="en-US" dirty="0"/>
              <a:t>	B_ARRAY+2	0202h	30h</a:t>
            </a:r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W_ARRAY	DW		1000,40,29887,329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	Symbol		Address	Contents</a:t>
            </a:r>
          </a:p>
          <a:p>
            <a:pPr>
              <a:buNone/>
            </a:pPr>
            <a:r>
              <a:rPr lang="en-US" dirty="0"/>
              <a:t>	W_ARRAY	0300h	1000d</a:t>
            </a:r>
          </a:p>
          <a:p>
            <a:pPr>
              <a:buNone/>
            </a:pPr>
            <a:r>
              <a:rPr lang="en-US" dirty="0"/>
              <a:t>	W_ARRAY+2	0302h	40d</a:t>
            </a:r>
          </a:p>
          <a:p>
            <a:pPr>
              <a:buNone/>
            </a:pPr>
            <a:r>
              <a:rPr lang="en-US" dirty="0"/>
              <a:t>	W_ARRAY+4	0304h	29887d</a:t>
            </a:r>
          </a:p>
          <a:p>
            <a:pPr>
              <a:buNone/>
            </a:pPr>
            <a:r>
              <a:rPr lang="en-US" dirty="0"/>
              <a:t>	W_ARRAY+6	0306h	329d</a:t>
            </a:r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and Low Bytes of a Word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WORD1		DW		</a:t>
            </a:r>
            <a:r>
              <a:rPr lang="en-US" dirty="0">
                <a:solidFill>
                  <a:srgbClr val="FF0000"/>
                </a:solidFill>
              </a:rPr>
              <a:t>12</a:t>
            </a:r>
            <a:r>
              <a:rPr lang="en-US" dirty="0">
                <a:solidFill>
                  <a:srgbClr val="0070C0"/>
                </a:solidFill>
              </a:rPr>
              <a:t>34</a:t>
            </a:r>
            <a:r>
              <a:rPr lang="en-US" dirty="0"/>
              <a:t>H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low byte </a:t>
            </a:r>
            <a:r>
              <a:rPr lang="en-US" dirty="0"/>
              <a:t>of WORD1 contains 34h, and the </a:t>
            </a:r>
            <a:r>
              <a:rPr lang="en-US" dirty="0">
                <a:solidFill>
                  <a:srgbClr val="FF0000"/>
                </a:solidFill>
              </a:rPr>
              <a:t>high byte </a:t>
            </a:r>
            <a:r>
              <a:rPr lang="en-US" dirty="0"/>
              <a:t>contains 12h.</a:t>
            </a:r>
          </a:p>
          <a:p>
            <a:r>
              <a:rPr lang="en-US" dirty="0"/>
              <a:t>The low byte has symbolic address </a:t>
            </a:r>
            <a:r>
              <a:rPr lang="en-US" dirty="0">
                <a:solidFill>
                  <a:srgbClr val="0070C0"/>
                </a:solidFill>
              </a:rPr>
              <a:t>WORD1</a:t>
            </a:r>
            <a:r>
              <a:rPr lang="en-US" dirty="0"/>
              <a:t>, and the high byte has symbolic address </a:t>
            </a:r>
            <a:r>
              <a:rPr lang="en-US" dirty="0">
                <a:solidFill>
                  <a:srgbClr val="FF0000"/>
                </a:solidFill>
              </a:rPr>
              <a:t>WORD1+1</a:t>
            </a:r>
            <a:r>
              <a:rPr lang="en-US" dirty="0"/>
              <a:t>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Strings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LETTER</a:t>
            </a:r>
            <a:r>
              <a:rPr lang="en-US" dirty="0"/>
              <a:t>	DB	‘ABC’</a:t>
            </a:r>
          </a:p>
          <a:p>
            <a:r>
              <a:rPr lang="en-US" dirty="0"/>
              <a:t>LETTER	DB	41H, 42H, 43H</a:t>
            </a:r>
          </a:p>
          <a:p>
            <a:r>
              <a:rPr lang="en-US" dirty="0"/>
              <a:t>MSG	DB	‘HELLO’, 0AH, 0DH, ‘$’</a:t>
            </a:r>
          </a:p>
          <a:p>
            <a:r>
              <a:rPr lang="en-US" dirty="0"/>
              <a:t>MSG	DB	</a:t>
            </a:r>
            <a:r>
              <a:rPr lang="en-US" sz="2400" dirty="0"/>
              <a:t>48H, 45H, 4CH, 4CH, 4FH, 0AH, 0DH, 24H</a:t>
            </a:r>
            <a:endParaRPr lang="th-TH" sz="24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EQU (equates) pseudo-op is used to assign a name to a constant.</a:t>
            </a:r>
          </a:p>
          <a:p>
            <a:r>
              <a:rPr lang="en-US" b="1" dirty="0"/>
              <a:t>name		EQU		constant</a:t>
            </a:r>
          </a:p>
          <a:p>
            <a:r>
              <a:rPr lang="en-US" dirty="0"/>
              <a:t>LF			EQU		0AH</a:t>
            </a:r>
          </a:p>
          <a:p>
            <a:r>
              <a:rPr lang="en-US" dirty="0"/>
              <a:t>MOV		DL, 0AH</a:t>
            </a:r>
          </a:p>
          <a:p>
            <a:r>
              <a:rPr lang="en-US" dirty="0"/>
              <a:t>MOV		DL, LF</a:t>
            </a:r>
          </a:p>
          <a:p>
            <a:r>
              <a:rPr lang="en-US" dirty="0"/>
              <a:t>PROMPT		EQU		‘TYPE YOUR NAME’</a:t>
            </a:r>
          </a:p>
          <a:p>
            <a:r>
              <a:rPr lang="en-US" dirty="0"/>
              <a:t>MSG		DB		‘TYPE YOUR NAME’</a:t>
            </a:r>
          </a:p>
          <a:p>
            <a:r>
              <a:rPr lang="en-US" dirty="0"/>
              <a:t>MSG		DB		PROMPT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651304" cy="4525963"/>
          </a:xfrm>
        </p:spPr>
        <p:txBody>
          <a:bodyPr>
            <a:normAutofit/>
          </a:bodyPr>
          <a:lstStyle/>
          <a:p>
            <a:r>
              <a:rPr lang="en-US" dirty="0"/>
              <a:t>Statements</a:t>
            </a:r>
          </a:p>
          <a:p>
            <a:r>
              <a:rPr lang="en-US" dirty="0"/>
              <a:t>Program Data</a:t>
            </a:r>
          </a:p>
          <a:p>
            <a:r>
              <a:rPr lang="en-US" dirty="0"/>
              <a:t>Variables</a:t>
            </a:r>
          </a:p>
          <a:p>
            <a:r>
              <a:rPr lang="en-US" dirty="0"/>
              <a:t>Named Constants</a:t>
            </a:r>
          </a:p>
          <a:p>
            <a:r>
              <a:rPr lang="en-US" dirty="0"/>
              <a:t>Basic Instructions</a:t>
            </a:r>
          </a:p>
          <a:p>
            <a:r>
              <a:rPr lang="en-US" dirty="0"/>
              <a:t>Translation of High-Level Language to Assembly Language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MOV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MOV instruction is used to transfer data between registers, between a register and a memory location, or to move a number directly into a register or memory location.</a:t>
            </a:r>
          </a:p>
          <a:p>
            <a:r>
              <a:rPr lang="en-US" b="1" dirty="0"/>
              <a:t>MOV	destination, source</a:t>
            </a:r>
          </a:p>
          <a:p>
            <a:r>
              <a:rPr lang="en-US" dirty="0"/>
              <a:t>MOV	AX, WORD1</a:t>
            </a:r>
          </a:p>
          <a:p>
            <a:r>
              <a:rPr lang="en-US" dirty="0"/>
              <a:t>MOV	AX, BX</a:t>
            </a:r>
          </a:p>
          <a:p>
            <a:r>
              <a:rPr lang="en-US" dirty="0"/>
              <a:t>MOV	AH, ‘A’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XCHG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XCHG operation is used to exchange the contents of two registers, or a register, and a memory location.</a:t>
            </a:r>
          </a:p>
          <a:p>
            <a:r>
              <a:rPr lang="en-US" b="1" dirty="0"/>
              <a:t>XCHG	destination, source</a:t>
            </a:r>
          </a:p>
          <a:p>
            <a:r>
              <a:rPr lang="en-US" dirty="0"/>
              <a:t>XCHG	AH, BL</a:t>
            </a:r>
          </a:p>
          <a:p>
            <a:r>
              <a:rPr lang="en-US" dirty="0"/>
              <a:t>XCHG	AX, WORD1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Legal Combinations of Operands for MOV</a:t>
            </a:r>
            <a:endParaRPr lang="th-TH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452173"/>
              </p:ext>
            </p:extLst>
          </p:nvPr>
        </p:nvGraphicFramePr>
        <p:xfrm>
          <a:off x="457200" y="2087880"/>
          <a:ext cx="8229600" cy="268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Destination Operand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Source Operand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Segment Register</a:t>
                      </a:r>
                      <a:endParaRPr lang="th-TH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Memory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Location</a:t>
                      </a:r>
                      <a:endParaRPr lang="th-TH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Constant</a:t>
                      </a:r>
                      <a:endParaRPr lang="th-TH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Segment Register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Memory Location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Constant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Legal Combinations of Operands for XCHG</a:t>
            </a:r>
            <a:endParaRPr lang="th-TH" sz="36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9414448"/>
              </p:ext>
            </p:extLst>
          </p:nvPr>
        </p:nvGraphicFramePr>
        <p:xfrm>
          <a:off x="1989956" y="2484120"/>
          <a:ext cx="5164088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Destination Operand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Source Operand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Memory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Location</a:t>
                      </a:r>
                      <a:endParaRPr lang="th-TH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Memory Location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th-TH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258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Restrictions on MOV and XCHG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ILLEGAL:	MOV	WORD1, WORD2</a:t>
            </a:r>
          </a:p>
          <a:p>
            <a:r>
              <a:rPr lang="en-US" dirty="0"/>
              <a:t>MOV	AX, WORD2</a:t>
            </a:r>
          </a:p>
          <a:p>
            <a:pPr>
              <a:buNone/>
            </a:pPr>
            <a:r>
              <a:rPr lang="en-US" dirty="0"/>
              <a:t>	MOV	WORD1, AX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 and SUB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ADD and SUB instructions are used to add or subtract the contents of two registers, a register and a memory location, or to add (subtract) a number to (from) a register or memory location.</a:t>
            </a:r>
          </a:p>
          <a:p>
            <a:r>
              <a:rPr lang="en-US" b="1" dirty="0"/>
              <a:t>ADD	 destination, source</a:t>
            </a:r>
          </a:p>
          <a:p>
            <a:r>
              <a:rPr lang="en-US" b="1" dirty="0"/>
              <a:t>SUB	 destination, source</a:t>
            </a:r>
          </a:p>
          <a:p>
            <a:r>
              <a:rPr lang="en-US" dirty="0"/>
              <a:t>ADD	WORD1, AX</a:t>
            </a:r>
          </a:p>
          <a:p>
            <a:r>
              <a:rPr lang="en-US" dirty="0"/>
              <a:t>SUB	AX, DX</a:t>
            </a:r>
          </a:p>
          <a:p>
            <a:r>
              <a:rPr lang="en-US" dirty="0"/>
              <a:t>ADD	BL, 5</a:t>
            </a:r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25</a:t>
            </a:fld>
            <a:endParaRPr lang="th-TH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Legal Combinations of Operands for ADD and SUB</a:t>
            </a:r>
            <a:endParaRPr lang="th-TH" sz="3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246032"/>
              </p:ext>
            </p:extLst>
          </p:nvPr>
        </p:nvGraphicFramePr>
        <p:xfrm>
          <a:off x="1989956" y="2484120"/>
          <a:ext cx="5164088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Destination Operand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Source Operand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Memory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Location</a:t>
                      </a:r>
                      <a:endParaRPr lang="th-TH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General Register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Memory Location</a:t>
                      </a:r>
                      <a:endParaRPr lang="th-TH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  <a:endParaRPr lang="th-TH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No</a:t>
                      </a:r>
                      <a:endParaRPr lang="th-TH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26</a:t>
            </a:fld>
            <a:endParaRPr lang="th-TH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Restrictions on ADD and SUB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ILLEGAL:	ADD	BYTE1, BYTE2</a:t>
            </a:r>
          </a:p>
          <a:p>
            <a:r>
              <a:rPr lang="en-US" dirty="0"/>
              <a:t>MOV	AL, BYTE2		; AX gets BYTE2</a:t>
            </a:r>
          </a:p>
          <a:p>
            <a:pPr>
              <a:buNone/>
            </a:pPr>
            <a:r>
              <a:rPr lang="en-US" dirty="0"/>
              <a:t>	ADD	BYTE1, AL		; add it to BYTE1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27</a:t>
            </a:fld>
            <a:endParaRPr lang="th-TH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INC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 (increment) is used to add 1 to the contents of a register or memory location.</a:t>
            </a:r>
          </a:p>
          <a:p>
            <a:r>
              <a:rPr lang="en-US" b="1" dirty="0"/>
              <a:t>INC	destination</a:t>
            </a:r>
          </a:p>
          <a:p>
            <a:r>
              <a:rPr lang="en-US" dirty="0"/>
              <a:t>INC	WORD1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28</a:t>
            </a:fld>
            <a:endParaRPr lang="th-TH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DEC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DEC (decrement) subtracts 1 form a register or memory location.</a:t>
            </a:r>
          </a:p>
          <a:p>
            <a:r>
              <a:rPr lang="en-US" b="1" dirty="0"/>
              <a:t>DEC	destination</a:t>
            </a:r>
          </a:p>
          <a:p>
            <a:r>
              <a:rPr lang="en-US" dirty="0"/>
              <a:t>DEC	BYTE1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29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1544806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9C80D-656F-4A87-9FDC-6C1BAD5FA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7755B-5BDF-4003-A9D7-A5C7939BA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 programs are translated into machine language instructions by an assembler,</a:t>
            </a:r>
          </a:p>
          <a:p>
            <a:r>
              <a:rPr lang="en-US" dirty="0"/>
              <a:t>In an assembly language program we may express data as binary, decimal, or hex numbers, and even as characters.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5C0C6-7153-4654-BE24-9F893C57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3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D09275CC-AF04-466D-8D11-3F824AF1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4420504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NEG is used to negate the contents of the destination.</a:t>
            </a:r>
          </a:p>
          <a:p>
            <a:r>
              <a:rPr lang="en-US" dirty="0"/>
              <a:t>NEG does this by replacing the contents by its two’s complement.</a:t>
            </a:r>
          </a:p>
          <a:p>
            <a:r>
              <a:rPr lang="en-US" b="1" dirty="0"/>
              <a:t>NEG	destination</a:t>
            </a:r>
          </a:p>
          <a:p>
            <a:r>
              <a:rPr lang="en-US" dirty="0"/>
              <a:t>NEG	BX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30</a:t>
            </a:fld>
            <a:endParaRPr lang="th-TH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 Agreement of Operands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AX, BYTE1		; illegal</a:t>
            </a:r>
          </a:p>
          <a:p>
            <a:r>
              <a:rPr lang="en-US" dirty="0"/>
              <a:t>MOV	AH, ‘A’</a:t>
            </a:r>
          </a:p>
          <a:p>
            <a:r>
              <a:rPr lang="en-US" dirty="0"/>
              <a:t>MOV	AX, ‘A’		; </a:t>
            </a:r>
            <a:r>
              <a:rPr lang="en-US" sz="2800" dirty="0"/>
              <a:t>move 0041h into AX</a:t>
            </a:r>
            <a:endParaRPr lang="th-TH" sz="28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31</a:t>
            </a:fld>
            <a:endParaRPr lang="th-TH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Translation of High-Level Language to Assembly Language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Statement		Translation</a:t>
            </a:r>
          </a:p>
          <a:p>
            <a:pPr>
              <a:buNone/>
            </a:pPr>
            <a:r>
              <a:rPr lang="en-US" dirty="0"/>
              <a:t>B = A			MOV	AX, A	; move A into AX</a:t>
            </a:r>
          </a:p>
          <a:p>
            <a:pPr>
              <a:buNone/>
            </a:pPr>
            <a:r>
              <a:rPr lang="en-US" dirty="0"/>
              <a:t>				MOV	B, AX	; and then into B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32</a:t>
            </a:fld>
            <a:endParaRPr lang="th-TH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Translation of High-Level Language to Assembly Language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Statement		Translation</a:t>
            </a:r>
          </a:p>
          <a:p>
            <a:pPr>
              <a:buNone/>
            </a:pPr>
            <a:r>
              <a:rPr lang="en-US" dirty="0"/>
              <a:t>A = 5 – A		MOV	AX, 5	; put 5 in AX </a:t>
            </a:r>
          </a:p>
          <a:p>
            <a:pPr>
              <a:buNone/>
            </a:pPr>
            <a:r>
              <a:rPr lang="en-US" dirty="0"/>
              <a:t>				SUB	AX, A	; AX contains 5 – A</a:t>
            </a:r>
          </a:p>
          <a:p>
            <a:pPr>
              <a:buNone/>
            </a:pPr>
            <a:r>
              <a:rPr lang="en-US" dirty="0"/>
              <a:t>				MOV	A, AX	; put it in A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33</a:t>
            </a:fld>
            <a:endParaRPr lang="th-TH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Translation of High-Level Language to Assembly Language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Statement		Translation</a:t>
            </a:r>
          </a:p>
          <a:p>
            <a:pPr>
              <a:buNone/>
            </a:pPr>
            <a:r>
              <a:rPr lang="en-US" dirty="0"/>
              <a:t>A = 5 – A		NEG	A	; A = –A</a:t>
            </a:r>
          </a:p>
          <a:p>
            <a:pPr>
              <a:buNone/>
            </a:pPr>
            <a:r>
              <a:rPr lang="en-US" dirty="0"/>
              <a:t>				ADD	A, 5	; A = 5 – A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34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41617121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Translation of High-Level Language to Assembly Language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Statement		Translation</a:t>
            </a:r>
          </a:p>
          <a:p>
            <a:pPr>
              <a:buNone/>
            </a:pPr>
            <a:r>
              <a:rPr lang="en-US" dirty="0"/>
              <a:t>A = B – 2 x A	MOV	AX, B	; AX has B</a:t>
            </a:r>
          </a:p>
          <a:p>
            <a:pPr>
              <a:buNone/>
            </a:pPr>
            <a:r>
              <a:rPr lang="en-US" dirty="0"/>
              <a:t>				SUB	AX, A	; AX has B – A</a:t>
            </a:r>
          </a:p>
          <a:p>
            <a:pPr>
              <a:buNone/>
            </a:pPr>
            <a:r>
              <a:rPr lang="en-US" dirty="0"/>
              <a:t>				SUB	AX, A	; AX has B – 2 x A</a:t>
            </a:r>
          </a:p>
          <a:p>
            <a:pPr>
              <a:buNone/>
            </a:pPr>
            <a:r>
              <a:rPr lang="en-US" dirty="0"/>
              <a:t>				MOV	A, AX	; move result to A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35</a:t>
            </a:fld>
            <a:endParaRPr lang="th-TH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36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87954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translated into machine code by the assembler.</a:t>
            </a:r>
          </a:p>
          <a:p>
            <a:r>
              <a:rPr lang="en-US" b="1" dirty="0"/>
              <a:t>name  operation  operand(s)  comment</a:t>
            </a:r>
            <a:endParaRPr lang="en-US" dirty="0"/>
          </a:p>
          <a:p>
            <a:r>
              <a:rPr lang="en-US" dirty="0"/>
              <a:t>START:  MOV CX, 5  ; initialize counter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Assembler Directive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instructs the assembler to perform some specific tasks. such as allocating memory space for a variable or creating a procedure.</a:t>
            </a:r>
          </a:p>
          <a:p>
            <a:r>
              <a:rPr lang="en-US" dirty="0"/>
              <a:t>MAIN  PROC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663907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Field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name field is used for instruction labels, procedure names, and variable names.</a:t>
            </a:r>
          </a:p>
          <a:p>
            <a:r>
              <a:rPr lang="en-US" dirty="0"/>
              <a:t>The assembler translates names into memory addresses.</a:t>
            </a:r>
          </a:p>
          <a:p>
            <a:r>
              <a:rPr lang="en-US" dirty="0"/>
              <a:t>Names can be from 1 to 31 characters long. and may consist of letters, digits, and the special characters ? . @ _ $ %. 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05241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Field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Embedded blanks are not allowed. </a:t>
            </a:r>
          </a:p>
          <a:p>
            <a:r>
              <a:rPr lang="en-US" dirty="0"/>
              <a:t>If a period is used, it must be the first character. </a:t>
            </a:r>
          </a:p>
          <a:p>
            <a:r>
              <a:rPr lang="en-US" dirty="0"/>
              <a:t>Names may not begin with a digit.</a:t>
            </a:r>
          </a:p>
          <a:p>
            <a:r>
              <a:rPr lang="en-US" dirty="0"/>
              <a:t>The assembler does not differentiate between upper and lower case in a name.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45469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Legal Names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COUNTER1</a:t>
            </a:r>
          </a:p>
          <a:p>
            <a:r>
              <a:rPr lang="en-US" dirty="0"/>
              <a:t>@character</a:t>
            </a:r>
          </a:p>
          <a:p>
            <a:r>
              <a:rPr lang="en-US" dirty="0"/>
              <a:t>SUM_OF_DIGITS</a:t>
            </a:r>
          </a:p>
          <a:p>
            <a:r>
              <a:rPr lang="en-US" dirty="0"/>
              <a:t>$1000</a:t>
            </a:r>
          </a:p>
          <a:p>
            <a:r>
              <a:rPr lang="en-US" dirty="0"/>
              <a:t>DONE?</a:t>
            </a:r>
          </a:p>
          <a:p>
            <a:r>
              <a:rPr lang="en-US" dirty="0"/>
              <a:t>.TEST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22732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Illegal Names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TWO WORDS</a:t>
            </a:r>
            <a:r>
              <a:rPr lang="en-US" dirty="0"/>
              <a:t>	contains a blank</a:t>
            </a:r>
          </a:p>
          <a:p>
            <a:r>
              <a:rPr lang="en-US" dirty="0"/>
              <a:t>2abc		begins with a digit</a:t>
            </a:r>
          </a:p>
          <a:p>
            <a:r>
              <a:rPr lang="en-US" dirty="0"/>
              <a:t>A45.28		. not first character</a:t>
            </a:r>
          </a:p>
          <a:p>
            <a:r>
              <a:rPr lang="en-US" dirty="0"/>
              <a:t>YOU&amp;ME	contains an illegal character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420253976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4770</TotalTime>
  <Words>911</Words>
  <Application>Microsoft Office PowerPoint</Application>
  <PresentationFormat>On-screen Show (4:3)</PresentationFormat>
  <Paragraphs>293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Calibri</vt:lpstr>
      <vt:lpstr>ชุดรูปแบบของ Office</vt:lpstr>
      <vt:lpstr>Assembly Language</vt:lpstr>
      <vt:lpstr>Outline</vt:lpstr>
      <vt:lpstr>Assembler</vt:lpstr>
      <vt:lpstr>Instruction</vt:lpstr>
      <vt:lpstr>Assembler Directive</vt:lpstr>
      <vt:lpstr>Name Field</vt:lpstr>
      <vt:lpstr>Name Field</vt:lpstr>
      <vt:lpstr>Examples of Legal Names</vt:lpstr>
      <vt:lpstr>Examples of Illegal Names</vt:lpstr>
      <vt:lpstr>PowerPoint Presentation</vt:lpstr>
      <vt:lpstr>Characters</vt:lpstr>
      <vt:lpstr>PowerPoint Presentation</vt:lpstr>
      <vt:lpstr>Byte Variables</vt:lpstr>
      <vt:lpstr>Word Variables</vt:lpstr>
      <vt:lpstr>Arrays</vt:lpstr>
      <vt:lpstr>Arrays</vt:lpstr>
      <vt:lpstr>High and Low Bytes of a Word</vt:lpstr>
      <vt:lpstr>Character Strings</vt:lpstr>
      <vt:lpstr>EQU</vt:lpstr>
      <vt:lpstr>MOV</vt:lpstr>
      <vt:lpstr>XCHG</vt:lpstr>
      <vt:lpstr>Legal Combinations of Operands for MOV</vt:lpstr>
      <vt:lpstr>Legal Combinations of Operands for XCHG</vt:lpstr>
      <vt:lpstr>Restrictions on MOV and XCHG</vt:lpstr>
      <vt:lpstr>ADD and SUB</vt:lpstr>
      <vt:lpstr>Legal Combinations of Operands for ADD and SUB</vt:lpstr>
      <vt:lpstr>Restrictions on ADD and SUB</vt:lpstr>
      <vt:lpstr>INC</vt:lpstr>
      <vt:lpstr>DEC</vt:lpstr>
      <vt:lpstr>NEG</vt:lpstr>
      <vt:lpstr>Type Agreement of Operands</vt:lpstr>
      <vt:lpstr>Translation of High-Level Language to Assembly Language</vt:lpstr>
      <vt:lpstr>Translation of High-Level Language to Assembly Language</vt:lpstr>
      <vt:lpstr>Translation of High-Level Language to Assembly Language</vt:lpstr>
      <vt:lpstr>Translation of High-Level Language to Assembly Language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III</dc:subject>
  <dc:creator>Chumphol Bunkhumpornpat</dc:creator>
  <cp:lastModifiedBy>CHUMPHOL BUNKHUMPORNPAT</cp:lastModifiedBy>
  <cp:revision>569</cp:revision>
  <cp:lastPrinted>2019-05-28T06:27:12Z</cp:lastPrinted>
  <dcterms:created xsi:type="dcterms:W3CDTF">2012-04-29T10:21:48Z</dcterms:created>
  <dcterms:modified xsi:type="dcterms:W3CDTF">2019-08-16T06:47:30Z</dcterms:modified>
</cp:coreProperties>
</file>